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6" r:id="rId8"/>
    <p:sldId id="265" r:id="rId9"/>
    <p:sldId id="264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4F1D-7C4E-401C-A29C-A42F34D9C79A}" type="datetimeFigureOut">
              <a:rPr lang="zh-CN" altLang="en-US" smtClean="0"/>
              <a:t>2024-09-04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D7C2229A-EC32-4035-8F83-0D86919DD2D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187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4F1D-7C4E-401C-A29C-A42F34D9C79A}" type="datetimeFigureOut">
              <a:rPr lang="zh-CN" altLang="en-US" smtClean="0"/>
              <a:t>2024-09-04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229A-EC32-4035-8F83-0D86919DD2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387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4F1D-7C4E-401C-A29C-A42F34D9C79A}" type="datetimeFigureOut">
              <a:rPr lang="zh-CN" altLang="en-US" smtClean="0"/>
              <a:t>2024-09-04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229A-EC32-4035-8F83-0D86919DD2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286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4F1D-7C4E-401C-A29C-A42F34D9C79A}" type="datetimeFigureOut">
              <a:rPr lang="zh-CN" altLang="en-US" smtClean="0"/>
              <a:t>2024-09-04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229A-EC32-4035-8F83-0D86919DD2D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479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4F1D-7C4E-401C-A29C-A42F34D9C79A}" type="datetimeFigureOut">
              <a:rPr lang="zh-CN" altLang="en-US" smtClean="0"/>
              <a:t>2024-09-04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229A-EC32-4035-8F83-0D86919DD2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28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4F1D-7C4E-401C-A29C-A42F34D9C79A}" type="datetimeFigureOut">
              <a:rPr lang="zh-CN" altLang="en-US" smtClean="0"/>
              <a:t>2024-09-04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229A-EC32-4035-8F83-0D86919DD2D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633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4F1D-7C4E-401C-A29C-A42F34D9C79A}" type="datetimeFigureOut">
              <a:rPr lang="zh-CN" altLang="en-US" smtClean="0"/>
              <a:t>2024-09-04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229A-EC32-4035-8F83-0D86919DD2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18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4F1D-7C4E-401C-A29C-A42F34D9C79A}" type="datetimeFigureOut">
              <a:rPr lang="zh-CN" altLang="en-US" smtClean="0"/>
              <a:t>2024-09-04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229A-EC32-4035-8F83-0D86919DD2D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492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4F1D-7C4E-401C-A29C-A42F34D9C79A}" type="datetimeFigureOut">
              <a:rPr lang="zh-CN" altLang="en-US" smtClean="0"/>
              <a:t>2024-09-04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229A-EC32-4035-8F83-0D86919DD2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53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4F1D-7C4E-401C-A29C-A42F34D9C79A}" type="datetimeFigureOut">
              <a:rPr lang="zh-CN" altLang="en-US" smtClean="0"/>
              <a:t>2024-09-04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229A-EC32-4035-8F83-0D86919DD2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288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4F1D-7C4E-401C-A29C-A42F34D9C79A}" type="datetimeFigureOut">
              <a:rPr lang="zh-CN" altLang="en-US" smtClean="0"/>
              <a:t>2024-09-04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229A-EC32-4035-8F83-0D86919DD2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546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7C84F1D-7C4E-401C-A29C-A42F34D9C79A}" type="datetimeFigureOut">
              <a:rPr lang="zh-CN" altLang="en-US" smtClean="0"/>
              <a:t>2024-09-04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2229A-EC32-4035-8F83-0D86919DD2D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1617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Jrdevil-Wang/tzc_transport?tab=readme-ov-fil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01F67-6E0C-714A-8F37-E5BCFFF61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0227" y="3350793"/>
            <a:ext cx="5557634" cy="2268559"/>
          </a:xfrm>
        </p:spPr>
        <p:txBody>
          <a:bodyPr>
            <a:normAutofit fontScale="90000"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>
                <a:ea typeface="Microsoft YaHei" panose="020B0503020204020204" pitchFamily="34" charset="-122"/>
              </a:rPr>
              <a:t>ROS</a:t>
            </a:r>
            <a:r>
              <a:rPr lang="zh-CN" altLang="en-US" sz="2800" dirty="0">
                <a:ea typeface="Microsoft YaHei" panose="020B0503020204020204" pitchFamily="34" charset="-122"/>
              </a:rPr>
              <a:t>系统中  进程间高效通信 中间件</a:t>
            </a:r>
            <a:br>
              <a:rPr lang="en-US" altLang="zh-CN" sz="2800" dirty="0">
                <a:ea typeface="Microsoft YaHei" panose="020B0503020204020204" pitchFamily="34" charset="-122"/>
              </a:rPr>
            </a:br>
            <a:br>
              <a:rPr lang="en-US" altLang="zh-CN" sz="2800" dirty="0">
                <a:ea typeface="Microsoft YaHei" panose="020B0503020204020204" pitchFamily="34" charset="-122"/>
              </a:rPr>
            </a:br>
            <a:r>
              <a:rPr lang="zh-CN" altLang="en-US" sz="2800" dirty="0">
                <a:ea typeface="Microsoft YaHei" panose="020B0503020204020204" pitchFamily="34" charset="-122"/>
              </a:rPr>
              <a:t>基于 </a:t>
            </a:r>
            <a:r>
              <a:rPr lang="zh-CN" altLang="zh-CN" sz="2800" dirty="0">
                <a:ea typeface="Microsoft YaHei" panose="020B0503020204020204" pitchFamily="34" charset="-122"/>
              </a:rPr>
              <a:t>部分</a:t>
            </a:r>
            <a:r>
              <a:rPr lang="zh-CN" altLang="zh-CN" sz="2800">
                <a:ea typeface="Microsoft YaHei" panose="020B0503020204020204" pitchFamily="34" charset="-122"/>
              </a:rPr>
              <a:t>序列化</a:t>
            </a:r>
            <a:r>
              <a:rPr lang="zh-CN" altLang="en-US" sz="2800">
                <a:ea typeface="Microsoft YaHei" panose="020B0503020204020204" pitchFamily="34" charset="-122"/>
              </a:rPr>
              <a:t>方案 实现</a:t>
            </a:r>
            <a:br>
              <a:rPr lang="en-US" altLang="zh-CN" sz="2800" dirty="0">
                <a:ea typeface="Microsoft YaHei" panose="020B0503020204020204" pitchFamily="34" charset="-122"/>
              </a:rPr>
            </a:br>
            <a:br>
              <a:rPr lang="en-US" altLang="zh-CN" sz="2800" dirty="0">
                <a:effectLst/>
                <a:ea typeface="Microsoft YaHei" panose="020B0503020204020204" pitchFamily="34" charset="-122"/>
              </a:rPr>
            </a:br>
            <a:r>
              <a:rPr lang="zh-CN" altLang="zh-CN" sz="1800" dirty="0">
                <a:effectLst/>
                <a:ea typeface="Calibri" panose="020F0502020204030204" pitchFamily="34" charset="0"/>
              </a:rPr>
              <a:t>fficient Inter-Process Communication for Robotics Middlewarewith Partial Serialization</a:t>
            </a:r>
            <a:br>
              <a:rPr lang="zh-CN" altLang="zh-CN" sz="2800" dirty="0">
                <a:effectLst/>
                <a:ea typeface="Calibri" panose="020F0502020204030204" pitchFamily="34" charset="0"/>
              </a:rPr>
            </a:br>
            <a:endParaRPr lang="zh-CN" altLang="en-US" sz="8000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22D2B37-3130-0BAF-F2C2-23F4E5280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3021" y="1907005"/>
            <a:ext cx="6467979" cy="974441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effectLst/>
                <a:ea typeface="Calibri" panose="020F0502020204030204" pitchFamily="34" charset="0"/>
              </a:rPr>
              <a:t>TZC</a:t>
            </a:r>
            <a:r>
              <a:rPr lang="zh-CN" altLang="en-US" sz="2000" dirty="0">
                <a:effectLst/>
                <a:ea typeface="Calibri" panose="020F0502020204030204" pitchFamily="34" charset="0"/>
              </a:rPr>
              <a:t>技术 </a:t>
            </a:r>
            <a:r>
              <a:rPr lang="en-US" altLang="zh-CN" sz="2000" dirty="0">
                <a:effectLst/>
                <a:ea typeface="Calibri" panose="020F0502020204030204" pitchFamily="34" charset="0"/>
              </a:rPr>
              <a:t>: </a:t>
            </a:r>
            <a:r>
              <a:rPr lang="zh-CN" altLang="zh-CN" sz="2000" dirty="0">
                <a:effectLst/>
                <a:ea typeface="Calibri" panose="020F0502020204030204" pitchFamily="34" charset="0"/>
              </a:rPr>
              <a:t>Towards Zero-Cop</a:t>
            </a:r>
            <a:r>
              <a:rPr lang="en-US" altLang="zh-CN" sz="2000" dirty="0">
                <a:effectLst/>
                <a:ea typeface="Microsoft YaHei" panose="020B0503020204020204" pitchFamily="34" charset="-122"/>
              </a:rPr>
              <a:t>y</a:t>
            </a:r>
            <a:r>
              <a:rPr lang="en-US" altLang="zh-CN" sz="2000" dirty="0">
                <a:effectLst/>
                <a:ea typeface="Calibri" panose="020F0502020204030204" pitchFamily="34" charset="0"/>
              </a:rPr>
              <a:t>  </a:t>
            </a:r>
            <a:r>
              <a:rPr lang="zh-CN" altLang="zh-CN" sz="2000" dirty="0">
                <a:effectLst/>
                <a:ea typeface="Microsoft YaHei" panose="020B0503020204020204" pitchFamily="34" charset="-122"/>
              </a:rPr>
              <a:t>迈向零拷贝</a:t>
            </a:r>
            <a:endParaRPr lang="zh-CN" altLang="zh-CN" sz="2000" dirty="0">
              <a:effectLst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618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C31C4E-C2D4-AADF-B769-B418CA48D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940" y="498363"/>
            <a:ext cx="8513392" cy="2331615"/>
          </a:xfrm>
        </p:spPr>
        <p:txBody>
          <a:bodyPr>
            <a:normAutofit/>
          </a:bodyPr>
          <a:lstStyle/>
          <a:p>
            <a:pPr algn="l" fontAlgn="t">
              <a:spcBef>
                <a:spcPts val="0"/>
              </a:spcBef>
            </a:pPr>
            <a:br>
              <a:rPr lang="zh-CN" altLang="zh-CN" sz="1800" b="0" i="0" u="none" strike="noStrike" dirty="0">
                <a:effectLst/>
                <a:latin typeface="Arial" panose="020B0604020202020204" pitchFamily="34" charset="0"/>
              </a:rPr>
            </a:br>
            <a:r>
              <a:rPr lang="zh-CN" altLang="en-US" sz="1800" dirty="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项目</a:t>
            </a:r>
            <a:r>
              <a:rPr lang="zh-CN" altLang="zh-CN" sz="1800" dirty="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代码</a:t>
            </a:r>
            <a:br>
              <a:rPr lang="en-US" altLang="zh-CN" sz="1800" dirty="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</a:br>
            <a:br>
              <a:rPr lang="en-US" altLang="zh-CN" sz="1800" dirty="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</a:br>
            <a:br>
              <a:rPr lang="zh-CN" altLang="zh-CN" sz="1800" dirty="0">
                <a:latin typeface="Arial" panose="020B0604020202020204" pitchFamily="34" charset="0"/>
              </a:rPr>
            </a:br>
            <a:r>
              <a:rPr lang="zh-CN" altLang="zh-CN" sz="1800" b="0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https://github.com/Jrdevil-Wang/tzc_transport?tab=readme-ov-file</a:t>
            </a:r>
            <a:br>
              <a:rPr lang="zh-CN" altLang="zh-CN" sz="1800" b="0" i="0" u="none" strike="noStrike" dirty="0">
                <a:effectLst/>
                <a:latin typeface="Arial" panose="020B0604020202020204" pitchFamily="34" charset="0"/>
              </a:rPr>
            </a:b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8F9097D1-6539-A31C-8B52-E5EFAD2C8D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1247918"/>
              </p:ext>
            </p:extLst>
          </p:nvPr>
        </p:nvGraphicFramePr>
        <p:xfrm>
          <a:off x="2393940" y="3139671"/>
          <a:ext cx="7804288" cy="633954"/>
        </p:xfrm>
        <a:graphic>
          <a:graphicData uri="http://schemas.openxmlformats.org/drawingml/2006/table">
            <a:tbl>
              <a:tblPr/>
              <a:tblGrid>
                <a:gridCol w="25400">
                  <a:extLst>
                    <a:ext uri="{9D8B030D-6E8A-4147-A177-3AD203B41FA5}">
                      <a16:colId xmlns:a16="http://schemas.microsoft.com/office/drawing/2014/main" val="3591461089"/>
                    </a:ext>
                  </a:extLst>
                </a:gridCol>
                <a:gridCol w="1681131">
                  <a:extLst>
                    <a:ext uri="{9D8B030D-6E8A-4147-A177-3AD203B41FA5}">
                      <a16:colId xmlns:a16="http://schemas.microsoft.com/office/drawing/2014/main" val="2537602532"/>
                    </a:ext>
                  </a:extLst>
                </a:gridCol>
                <a:gridCol w="2052088">
                  <a:extLst>
                    <a:ext uri="{9D8B030D-6E8A-4147-A177-3AD203B41FA5}">
                      <a16:colId xmlns:a16="http://schemas.microsoft.com/office/drawing/2014/main" val="2988714993"/>
                    </a:ext>
                  </a:extLst>
                </a:gridCol>
                <a:gridCol w="4045669">
                  <a:extLst>
                    <a:ext uri="{9D8B030D-6E8A-4147-A177-3AD203B41FA5}">
                      <a16:colId xmlns:a16="http://schemas.microsoft.com/office/drawing/2014/main" val="11220420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00">
                          <a:effectLst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301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00">
                          <a:effectLst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sz="1500" dirty="0">
                        <a:effectLst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5367813"/>
                  </a:ext>
                </a:extLst>
              </a:tr>
              <a:tr h="31309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00">
                          <a:effectLst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sz="2700" dirty="0">
                        <a:effectLst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sz="100" dirty="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836619"/>
                  </a:ext>
                </a:extLst>
              </a:tr>
              <a:tr h="27005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00">
                          <a:effectLst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sz="100" dirty="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2919806"/>
                  </a:ext>
                </a:extLst>
              </a:tr>
            </a:tbl>
          </a:graphicData>
        </a:graphic>
      </p:graphicFrame>
      <p:pic>
        <p:nvPicPr>
          <p:cNvPr id="1025" name="Picture 1">
            <a:extLst>
              <a:ext uri="{FF2B5EF4-FFF2-40B4-BE49-F238E27FC236}">
                <a16:creationId xmlns:a16="http://schemas.microsoft.com/office/drawing/2014/main" id="{772FC17D-B81F-D4EA-FE61-25967F6F5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18" y="2520285"/>
            <a:ext cx="11086394" cy="1763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89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DEF54-02BA-CA6C-1975-0F956892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413208"/>
          </a:xfrm>
        </p:spPr>
        <p:txBody>
          <a:bodyPr>
            <a:normAutofit/>
          </a:bodyPr>
          <a:lstStyle/>
          <a:p>
            <a:pPr algn="l"/>
            <a:r>
              <a:rPr lang="zh-CN" altLang="zh-CN" sz="1600" dirty="0">
                <a:ea typeface="Microsoft YaHei" panose="020B0503020204020204" pitchFamily="34" charset="-122"/>
              </a:rPr>
              <a:t>复制和序列化操作的数量</a:t>
            </a:r>
            <a:r>
              <a:rPr lang="en-US" altLang="zh-CN" sz="1600" dirty="0">
                <a:ea typeface="Microsoft YaHei" panose="020B0503020204020204" pitchFamily="34" charset="-122"/>
              </a:rPr>
              <a:t> </a:t>
            </a:r>
            <a:r>
              <a:rPr lang="zh-CN" altLang="zh-CN" sz="1600" dirty="0">
                <a:ea typeface="Microsoft YaHei" panose="020B0503020204020204" pitchFamily="34" charset="-122"/>
              </a:rPr>
              <a:t>与</a:t>
            </a:r>
            <a:r>
              <a:rPr lang="zh-CN" altLang="zh-CN" sz="1600" dirty="0">
                <a:solidFill>
                  <a:srgbClr val="FF0000"/>
                </a:solidFill>
                <a:ea typeface="Microsoft YaHei" panose="020B0503020204020204" pitchFamily="34" charset="-122"/>
              </a:rPr>
              <a:t>订户数量sub</a:t>
            </a:r>
            <a:r>
              <a:rPr lang="zh-CN" altLang="zh-CN" sz="1600" dirty="0">
                <a:ea typeface="Microsoft YaHei" panose="020B0503020204020204" pitchFamily="34" charset="-122"/>
              </a:rPr>
              <a:t>相关联</a:t>
            </a:r>
            <a:r>
              <a:rPr lang="zh-CN" altLang="en-US" sz="1600" dirty="0">
                <a:ea typeface="Microsoft YaHei" panose="020B0503020204020204" pitchFamily="34" charset="-122"/>
              </a:rPr>
              <a:t>。</a:t>
            </a:r>
            <a:br>
              <a:rPr lang="en-US" altLang="zh-CN" sz="1600" dirty="0">
                <a:ea typeface="Microsoft YaHei" panose="020B0503020204020204" pitchFamily="34" charset="-122"/>
              </a:rPr>
            </a:br>
            <a:br>
              <a:rPr lang="en-US" altLang="zh-CN" sz="1600" dirty="0">
                <a:ea typeface="Microsoft YaHei" panose="020B0503020204020204" pitchFamily="34" charset="-122"/>
              </a:rPr>
            </a:br>
            <a:r>
              <a:rPr lang="zh-CN" altLang="en-US" sz="1600" dirty="0">
                <a:ea typeface="Microsoft YaHei" panose="020B0503020204020204" pitchFamily="34" charset="-122"/>
              </a:rPr>
              <a:t>基于共享内存的中间件，通常优于基于套接字的中间件。</a:t>
            </a:r>
            <a:br>
              <a:rPr lang="en-US" altLang="zh-CN" sz="1600" dirty="0">
                <a:ea typeface="Microsoft YaHei" panose="020B0503020204020204" pitchFamily="34" charset="-122"/>
              </a:rPr>
            </a:br>
            <a:br>
              <a:rPr lang="en-US" altLang="zh-CN" sz="1600" dirty="0">
                <a:ea typeface="Microsoft YaHei" panose="020B0503020204020204" pitchFamily="34" charset="-122"/>
              </a:rPr>
            </a:br>
            <a:r>
              <a:rPr lang="en-US" altLang="zh-CN" sz="1600" dirty="0">
                <a:ea typeface="Microsoft YaHei" panose="020B0503020204020204" pitchFamily="34" charset="-122"/>
              </a:rPr>
              <a:t>TZC </a:t>
            </a:r>
            <a:r>
              <a:rPr lang="zh-CN" altLang="en-US" sz="1600" dirty="0">
                <a:ea typeface="Microsoft YaHei" panose="020B0503020204020204" pitchFamily="34" charset="-122"/>
              </a:rPr>
              <a:t>成功地将大部分消息的操作次数减少到零，对于大部分消息。</a:t>
            </a:r>
            <a:br>
              <a:rPr lang="en-US" altLang="zh-CN" sz="1600" dirty="0">
                <a:ea typeface="Microsoft YaHei" panose="020B0503020204020204" pitchFamily="34" charset="-122"/>
              </a:rPr>
            </a:br>
            <a:endParaRPr lang="zh-CN" altLang="en-US" sz="1600" dirty="0">
              <a:ea typeface="Microsoft YaHei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7B31053-97B2-FD31-2585-655C51105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808" y="2221264"/>
            <a:ext cx="7112000" cy="3877304"/>
          </a:xfrm>
          <a:prstGeom prst="rect">
            <a:avLst/>
          </a:prstGeom>
        </p:spPr>
      </p:pic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8AA4642B-36F7-1266-D4AF-FEDECA443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549" y="121716"/>
            <a:ext cx="10807701" cy="506934"/>
          </a:xfrm>
        </p:spPr>
        <p:txBody>
          <a:bodyPr>
            <a:normAutofit/>
          </a:bodyPr>
          <a:lstStyle/>
          <a:p>
            <a:r>
              <a:rPr lang="zh-CN" altLang="en-US" dirty="0"/>
              <a:t>不同系统 </a:t>
            </a:r>
            <a:r>
              <a:rPr lang="en-US" altLang="zh-CN" dirty="0"/>
              <a:t>IPC</a:t>
            </a:r>
            <a:r>
              <a:rPr lang="zh-CN" altLang="en-US" dirty="0"/>
              <a:t>性能对比（</a:t>
            </a:r>
            <a:r>
              <a:rPr lang="en-US" altLang="zh-CN" dirty="0"/>
              <a:t>IPC </a:t>
            </a:r>
            <a:r>
              <a:rPr lang="en-US" altLang="zh-CN" b="0" i="0" dirty="0">
                <a:solidFill>
                  <a:srgbClr val="F3F3F3"/>
                </a:solidFill>
                <a:effectLst/>
                <a:latin typeface="-apple-system"/>
              </a:rPr>
              <a:t>Inter-Process Communication   </a:t>
            </a:r>
            <a:r>
              <a:rPr lang="zh-CN" altLang="en-US" b="0" i="0" dirty="0">
                <a:solidFill>
                  <a:srgbClr val="F3F3F3"/>
                </a:solidFill>
                <a:effectLst/>
                <a:latin typeface="-apple-system"/>
              </a:rPr>
              <a:t>进程间通信</a:t>
            </a:r>
            <a:r>
              <a:rPr lang="en-US" altLang="zh-CN" b="0" i="0" dirty="0">
                <a:solidFill>
                  <a:srgbClr val="F3F3F3"/>
                </a:solidFill>
                <a:effectLst/>
                <a:latin typeface="-apple-system"/>
              </a:rPr>
              <a:t> </a:t>
            </a:r>
            <a:r>
              <a:rPr lang="zh-CN" altLang="en-US" dirty="0"/>
              <a:t>）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357FF7CE-6EF1-C97A-B73D-E8F5B5172756}"/>
              </a:ext>
            </a:extLst>
          </p:cNvPr>
          <p:cNvSpPr/>
          <p:nvPr/>
        </p:nvSpPr>
        <p:spPr>
          <a:xfrm>
            <a:off x="5213350" y="1085850"/>
            <a:ext cx="4667250" cy="3676650"/>
          </a:xfrm>
          <a:custGeom>
            <a:avLst/>
            <a:gdLst>
              <a:gd name="connsiteX0" fmla="*/ 0 w 3049572"/>
              <a:gd name="connsiteY0" fmla="*/ 12700 h 2540000"/>
              <a:gd name="connsiteX1" fmla="*/ 184150 w 3049572"/>
              <a:gd name="connsiteY1" fmla="*/ 76200 h 2540000"/>
              <a:gd name="connsiteX2" fmla="*/ 546100 w 3049572"/>
              <a:gd name="connsiteY2" fmla="*/ 44450 h 2540000"/>
              <a:gd name="connsiteX3" fmla="*/ 590550 w 3049572"/>
              <a:gd name="connsiteY3" fmla="*/ 31750 h 2540000"/>
              <a:gd name="connsiteX4" fmla="*/ 1136650 w 3049572"/>
              <a:gd name="connsiteY4" fmla="*/ 25400 h 2540000"/>
              <a:gd name="connsiteX5" fmla="*/ 1568450 w 3049572"/>
              <a:gd name="connsiteY5" fmla="*/ 12700 h 2540000"/>
              <a:gd name="connsiteX6" fmla="*/ 1854200 w 3049572"/>
              <a:gd name="connsiteY6" fmla="*/ 0 h 2540000"/>
              <a:gd name="connsiteX7" fmla="*/ 2520950 w 3049572"/>
              <a:gd name="connsiteY7" fmla="*/ 76200 h 2540000"/>
              <a:gd name="connsiteX8" fmla="*/ 2711450 w 3049572"/>
              <a:gd name="connsiteY8" fmla="*/ 171450 h 2540000"/>
              <a:gd name="connsiteX9" fmla="*/ 2959100 w 3049572"/>
              <a:gd name="connsiteY9" fmla="*/ 393700 h 2540000"/>
              <a:gd name="connsiteX10" fmla="*/ 2990850 w 3049572"/>
              <a:gd name="connsiteY10" fmla="*/ 546100 h 2540000"/>
              <a:gd name="connsiteX11" fmla="*/ 3035300 w 3049572"/>
              <a:gd name="connsiteY11" fmla="*/ 831850 h 2540000"/>
              <a:gd name="connsiteX12" fmla="*/ 3041650 w 3049572"/>
              <a:gd name="connsiteY12" fmla="*/ 990600 h 2540000"/>
              <a:gd name="connsiteX13" fmla="*/ 3041650 w 3049572"/>
              <a:gd name="connsiteY13" fmla="*/ 1181100 h 2540000"/>
              <a:gd name="connsiteX14" fmla="*/ 2940050 w 3049572"/>
              <a:gd name="connsiteY14" fmla="*/ 1428750 h 2540000"/>
              <a:gd name="connsiteX15" fmla="*/ 2901950 w 3049572"/>
              <a:gd name="connsiteY15" fmla="*/ 1504950 h 2540000"/>
              <a:gd name="connsiteX16" fmla="*/ 2832100 w 3049572"/>
              <a:gd name="connsiteY16" fmla="*/ 1651000 h 2540000"/>
              <a:gd name="connsiteX17" fmla="*/ 2787650 w 3049572"/>
              <a:gd name="connsiteY17" fmla="*/ 1720850 h 2540000"/>
              <a:gd name="connsiteX18" fmla="*/ 2711450 w 3049572"/>
              <a:gd name="connsiteY18" fmla="*/ 1809750 h 2540000"/>
              <a:gd name="connsiteX19" fmla="*/ 2603500 w 3049572"/>
              <a:gd name="connsiteY19" fmla="*/ 1892300 h 2540000"/>
              <a:gd name="connsiteX20" fmla="*/ 2552700 w 3049572"/>
              <a:gd name="connsiteY20" fmla="*/ 1949450 h 2540000"/>
              <a:gd name="connsiteX21" fmla="*/ 2393950 w 3049572"/>
              <a:gd name="connsiteY21" fmla="*/ 2070100 h 2540000"/>
              <a:gd name="connsiteX22" fmla="*/ 2292350 w 3049572"/>
              <a:gd name="connsiteY22" fmla="*/ 2165350 h 2540000"/>
              <a:gd name="connsiteX23" fmla="*/ 2127250 w 3049572"/>
              <a:gd name="connsiteY23" fmla="*/ 2311400 h 2540000"/>
              <a:gd name="connsiteX24" fmla="*/ 2076450 w 3049572"/>
              <a:gd name="connsiteY24" fmla="*/ 2400300 h 2540000"/>
              <a:gd name="connsiteX25" fmla="*/ 2057400 w 3049572"/>
              <a:gd name="connsiteY25" fmla="*/ 2444750 h 2540000"/>
              <a:gd name="connsiteX26" fmla="*/ 2032000 w 3049572"/>
              <a:gd name="connsiteY26" fmla="*/ 2489200 h 2540000"/>
              <a:gd name="connsiteX27" fmla="*/ 2019300 w 3049572"/>
              <a:gd name="connsiteY27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049572" h="2540000">
                <a:moveTo>
                  <a:pt x="0" y="12700"/>
                </a:moveTo>
                <a:cubicBezTo>
                  <a:pt x="61383" y="33867"/>
                  <a:pt x="119329" y="72431"/>
                  <a:pt x="184150" y="76200"/>
                </a:cubicBezTo>
                <a:cubicBezTo>
                  <a:pt x="305059" y="83230"/>
                  <a:pt x="425705" y="57618"/>
                  <a:pt x="546100" y="44450"/>
                </a:cubicBezTo>
                <a:cubicBezTo>
                  <a:pt x="561418" y="42775"/>
                  <a:pt x="575148" y="32247"/>
                  <a:pt x="590550" y="31750"/>
                </a:cubicBezTo>
                <a:cubicBezTo>
                  <a:pt x="772501" y="25881"/>
                  <a:pt x="954617" y="27517"/>
                  <a:pt x="1136650" y="25400"/>
                </a:cubicBezTo>
                <a:lnTo>
                  <a:pt x="1568450" y="12700"/>
                </a:lnTo>
                <a:lnTo>
                  <a:pt x="1854200" y="0"/>
                </a:lnTo>
                <a:cubicBezTo>
                  <a:pt x="2067746" y="12379"/>
                  <a:pt x="2310961" y="3022"/>
                  <a:pt x="2520950" y="76200"/>
                </a:cubicBezTo>
                <a:cubicBezTo>
                  <a:pt x="2587991" y="99563"/>
                  <a:pt x="2653962" y="129792"/>
                  <a:pt x="2711450" y="171450"/>
                </a:cubicBezTo>
                <a:cubicBezTo>
                  <a:pt x="2801266" y="236534"/>
                  <a:pt x="2959100" y="393700"/>
                  <a:pt x="2959100" y="393700"/>
                </a:cubicBezTo>
                <a:cubicBezTo>
                  <a:pt x="2969683" y="444500"/>
                  <a:pt x="2982652" y="494861"/>
                  <a:pt x="2990850" y="546100"/>
                </a:cubicBezTo>
                <a:cubicBezTo>
                  <a:pt x="3052892" y="933864"/>
                  <a:pt x="2970088" y="522092"/>
                  <a:pt x="3035300" y="831850"/>
                </a:cubicBezTo>
                <a:cubicBezTo>
                  <a:pt x="3037417" y="884767"/>
                  <a:pt x="3038792" y="937718"/>
                  <a:pt x="3041650" y="990600"/>
                </a:cubicBezTo>
                <a:cubicBezTo>
                  <a:pt x="3046103" y="1072990"/>
                  <a:pt x="3056997" y="1089016"/>
                  <a:pt x="3041650" y="1181100"/>
                </a:cubicBezTo>
                <a:cubicBezTo>
                  <a:pt x="3032639" y="1235164"/>
                  <a:pt x="2942645" y="1423128"/>
                  <a:pt x="2940050" y="1428750"/>
                </a:cubicBezTo>
                <a:cubicBezTo>
                  <a:pt x="2928150" y="1454534"/>
                  <a:pt x="2913137" y="1478848"/>
                  <a:pt x="2901950" y="1504950"/>
                </a:cubicBezTo>
                <a:cubicBezTo>
                  <a:pt x="2881876" y="1551788"/>
                  <a:pt x="2857479" y="1611119"/>
                  <a:pt x="2832100" y="1651000"/>
                </a:cubicBezTo>
                <a:cubicBezTo>
                  <a:pt x="2817283" y="1674283"/>
                  <a:pt x="2804349" y="1698878"/>
                  <a:pt x="2787650" y="1720850"/>
                </a:cubicBezTo>
                <a:cubicBezTo>
                  <a:pt x="2764034" y="1751924"/>
                  <a:pt x="2740015" y="1783155"/>
                  <a:pt x="2711450" y="1809750"/>
                </a:cubicBezTo>
                <a:cubicBezTo>
                  <a:pt x="2678296" y="1840617"/>
                  <a:pt x="2637506" y="1862374"/>
                  <a:pt x="2603500" y="1892300"/>
                </a:cubicBezTo>
                <a:cubicBezTo>
                  <a:pt x="2584366" y="1909138"/>
                  <a:pt x="2571179" y="1931895"/>
                  <a:pt x="2552700" y="1949450"/>
                </a:cubicBezTo>
                <a:cubicBezTo>
                  <a:pt x="2428113" y="2067808"/>
                  <a:pt x="2526638" y="1960289"/>
                  <a:pt x="2393950" y="2070100"/>
                </a:cubicBezTo>
                <a:cubicBezTo>
                  <a:pt x="2358187" y="2099697"/>
                  <a:pt x="2327221" y="2134706"/>
                  <a:pt x="2292350" y="2165350"/>
                </a:cubicBezTo>
                <a:cubicBezTo>
                  <a:pt x="2224947" y="2224583"/>
                  <a:pt x="2181909" y="2248332"/>
                  <a:pt x="2127250" y="2311400"/>
                </a:cubicBezTo>
                <a:cubicBezTo>
                  <a:pt x="2107667" y="2333996"/>
                  <a:pt x="2088436" y="2374617"/>
                  <a:pt x="2076450" y="2400300"/>
                </a:cubicBezTo>
                <a:cubicBezTo>
                  <a:pt x="2069633" y="2414908"/>
                  <a:pt x="2064609" y="2430332"/>
                  <a:pt x="2057400" y="2444750"/>
                </a:cubicBezTo>
                <a:cubicBezTo>
                  <a:pt x="2049768" y="2460014"/>
                  <a:pt x="2040467" y="2474383"/>
                  <a:pt x="2032000" y="2489200"/>
                </a:cubicBezTo>
                <a:lnTo>
                  <a:pt x="2019300" y="2540000"/>
                </a:lnTo>
              </a:path>
            </a:pathLst>
          </a:cu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017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E5994-EAA7-62DF-81BC-AC4689A68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958" y="7826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zh-CN" altLang="en-US" sz="1600" dirty="0">
                <a:ea typeface="Microsoft YaHei" panose="020B0503020204020204" pitchFamily="34" charset="-122"/>
              </a:rPr>
              <a:t>我们将每个消息分成两部分</a:t>
            </a:r>
            <a:r>
              <a:rPr lang="en-US" altLang="zh-CN" sz="1600" dirty="0">
                <a:ea typeface="Microsoft YaHei" panose="020B0503020204020204" pitchFamily="34" charset="-122"/>
              </a:rPr>
              <a:t>:</a:t>
            </a:r>
            <a:br>
              <a:rPr lang="en-US" altLang="zh-CN" sz="1600" dirty="0">
                <a:ea typeface="Microsoft YaHei" panose="020B0503020204020204" pitchFamily="34" charset="-122"/>
              </a:rPr>
            </a:br>
            <a:br>
              <a:rPr lang="en-US" altLang="zh-CN" sz="1600" dirty="0">
                <a:ea typeface="Microsoft YaHei" panose="020B0503020204020204" pitchFamily="34" charset="-122"/>
              </a:rPr>
            </a:br>
            <a:r>
              <a:rPr lang="zh-CN" altLang="en-US" sz="1600" dirty="0">
                <a:ea typeface="Microsoft YaHei" panose="020B0503020204020204" pitchFamily="34" charset="-122"/>
              </a:rPr>
              <a:t>控制部分，数据量较小，序列化后通过</a:t>
            </a:r>
            <a:r>
              <a:rPr lang="en-US" altLang="zh-CN" sz="1600" dirty="0">
                <a:ea typeface="Microsoft YaHei" panose="020B0503020204020204" pitchFamily="34" charset="-122"/>
              </a:rPr>
              <a:t>socket</a:t>
            </a:r>
            <a:r>
              <a:rPr lang="zh-CN" altLang="en-US" sz="1600" dirty="0">
                <a:ea typeface="Microsoft YaHei" panose="020B0503020204020204" pitchFamily="34" charset="-122"/>
              </a:rPr>
              <a:t>的</a:t>
            </a:r>
            <a:r>
              <a:rPr lang="en-US" altLang="zh-CN" sz="1600" dirty="0">
                <a:ea typeface="Microsoft YaHei" panose="020B0503020204020204" pitchFamily="34" charset="-122"/>
              </a:rPr>
              <a:t>IPC</a:t>
            </a:r>
            <a:r>
              <a:rPr lang="zh-CN" altLang="en-US" sz="1600" dirty="0">
                <a:ea typeface="Microsoft YaHei" panose="020B0503020204020204" pitchFamily="34" charset="-122"/>
              </a:rPr>
              <a:t>方式传输。</a:t>
            </a:r>
            <a:br>
              <a:rPr lang="en-US" altLang="zh-CN" sz="1600" dirty="0">
                <a:ea typeface="Microsoft YaHei" panose="020B0503020204020204" pitchFamily="34" charset="-122"/>
              </a:rPr>
            </a:br>
            <a:r>
              <a:rPr lang="zh-CN" altLang="en-US" sz="1600" dirty="0">
                <a:ea typeface="Microsoft YaHei" panose="020B0503020204020204" pitchFamily="34" charset="-122"/>
              </a:rPr>
              <a:t>数据部分，数据量较大，通过共享内存共享。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87ADF60-6CEF-A1C3-AC1A-77E8628C8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83" y="1912938"/>
            <a:ext cx="5654617" cy="4821767"/>
          </a:xfr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0EEF294-658F-4844-9DDD-2EA6AC2341B7}"/>
              </a:ext>
            </a:extLst>
          </p:cNvPr>
          <p:cNvSpPr txBox="1">
            <a:spLocks/>
          </p:cNvSpPr>
          <p:nvPr/>
        </p:nvSpPr>
        <p:spPr>
          <a:xfrm>
            <a:off x="8122795" y="1900823"/>
            <a:ext cx="3295171" cy="4468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dirty="0">
                <a:ea typeface="Microsoft YaHei" panose="020B0503020204020204" pitchFamily="34" charset="-122"/>
              </a:rPr>
              <a:t>原始格式 消息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pPr algn="l"/>
            <a:endParaRPr lang="en-US" altLang="zh-CN" sz="1600" dirty="0">
              <a:ea typeface="Microsoft YaHei" panose="020B0503020204020204" pitchFamily="34" charset="-122"/>
            </a:endParaRPr>
          </a:p>
          <a:p>
            <a:pPr algn="l"/>
            <a:endParaRPr lang="en-US" altLang="zh-CN" sz="1600" dirty="0">
              <a:ea typeface="Microsoft YaHei" panose="020B0503020204020204" pitchFamily="34" charset="-122"/>
            </a:endParaRPr>
          </a:p>
          <a:p>
            <a:pPr algn="l"/>
            <a:endParaRPr lang="en-US" altLang="zh-CN" sz="1600" dirty="0">
              <a:ea typeface="Microsoft YaHei" panose="020B0503020204020204" pitchFamily="34" charset="-122"/>
            </a:endParaRPr>
          </a:p>
          <a:p>
            <a:pPr algn="l"/>
            <a:endParaRPr lang="en-US" altLang="zh-CN" sz="1600" dirty="0">
              <a:ea typeface="Microsoft YaHei" panose="020B0503020204020204" pitchFamily="34" charset="-122"/>
            </a:endParaRPr>
          </a:p>
          <a:p>
            <a:pPr algn="l"/>
            <a:endParaRPr lang="en-US" altLang="zh-CN" sz="1600" dirty="0">
              <a:ea typeface="Microsoft YaHei" panose="020B0503020204020204" pitchFamily="34" charset="-122"/>
            </a:endParaRPr>
          </a:p>
          <a:p>
            <a:pPr algn="l"/>
            <a:endParaRPr lang="en-US" altLang="zh-CN" sz="1600" dirty="0">
              <a:ea typeface="Microsoft YaHei" panose="020B0503020204020204" pitchFamily="34" charset="-122"/>
            </a:endParaRPr>
          </a:p>
          <a:p>
            <a:pPr algn="l"/>
            <a:endParaRPr lang="zh-CN" altLang="en-US" sz="1600" dirty="0">
              <a:ea typeface="Microsoft YaHei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924195D-1E96-B99F-C5D7-256CB03BEF79}"/>
              </a:ext>
            </a:extLst>
          </p:cNvPr>
          <p:cNvCxnSpPr/>
          <p:nvPr/>
        </p:nvCxnSpPr>
        <p:spPr>
          <a:xfrm>
            <a:off x="8765006" y="2297051"/>
            <a:ext cx="0" cy="378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535A453F-463A-ED37-61C6-674F6394A9AF}"/>
              </a:ext>
            </a:extLst>
          </p:cNvPr>
          <p:cNvSpPr txBox="1">
            <a:spLocks/>
          </p:cNvSpPr>
          <p:nvPr/>
        </p:nvSpPr>
        <p:spPr>
          <a:xfrm>
            <a:off x="7978416" y="2734217"/>
            <a:ext cx="3174857" cy="29485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dirty="0">
                <a:ea typeface="Microsoft YaHei" panose="020B0503020204020204" pitchFamily="34" charset="-122"/>
              </a:rPr>
              <a:t>消息类型 生成器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pPr algn="l"/>
            <a:endParaRPr lang="en-US" altLang="zh-CN" sz="1600" dirty="0">
              <a:ea typeface="Microsoft YaHei" panose="020B0503020204020204" pitchFamily="34" charset="-122"/>
            </a:endParaRPr>
          </a:p>
          <a:p>
            <a:pPr algn="l"/>
            <a:endParaRPr lang="en-US" altLang="zh-CN" sz="1600" dirty="0">
              <a:ea typeface="Microsoft YaHei" panose="020B0503020204020204" pitchFamily="34" charset="-122"/>
            </a:endParaRPr>
          </a:p>
          <a:p>
            <a:pPr algn="l"/>
            <a:endParaRPr lang="en-US" altLang="zh-CN" sz="1600" dirty="0">
              <a:ea typeface="Microsoft YaHei" panose="020B0503020204020204" pitchFamily="34" charset="-122"/>
            </a:endParaRPr>
          </a:p>
          <a:p>
            <a:pPr algn="l"/>
            <a:endParaRPr lang="en-US" altLang="zh-CN" sz="1600" dirty="0">
              <a:ea typeface="Microsoft YaHei" panose="020B0503020204020204" pitchFamily="34" charset="-122"/>
            </a:endParaRPr>
          </a:p>
          <a:p>
            <a:pPr algn="l"/>
            <a:endParaRPr lang="en-US" altLang="zh-CN" sz="1600" dirty="0">
              <a:ea typeface="Microsoft YaHei" panose="020B0503020204020204" pitchFamily="34" charset="-122"/>
            </a:endParaRPr>
          </a:p>
          <a:p>
            <a:pPr algn="l"/>
            <a:endParaRPr lang="zh-CN" altLang="en-US" sz="1600" dirty="0">
              <a:ea typeface="Microsoft YaHei" panose="020B0503020204020204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AEF1610-22D4-4AB5-0845-3E81E037152B}"/>
              </a:ext>
            </a:extLst>
          </p:cNvPr>
          <p:cNvSpPr txBox="1">
            <a:spLocks/>
          </p:cNvSpPr>
          <p:nvPr/>
        </p:nvSpPr>
        <p:spPr>
          <a:xfrm>
            <a:off x="8267174" y="3534070"/>
            <a:ext cx="1646846" cy="29485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dirty="0">
                <a:solidFill>
                  <a:srgbClr val="FF0000"/>
                </a:solidFill>
                <a:ea typeface="Microsoft YaHei" panose="020B0503020204020204" pitchFamily="34" charset="-122"/>
              </a:rPr>
              <a:t>消息类型</a:t>
            </a:r>
            <a:endParaRPr lang="en-US" altLang="zh-CN" sz="1600" dirty="0">
              <a:solidFill>
                <a:srgbClr val="FF0000"/>
              </a:solidFill>
              <a:ea typeface="Microsoft YaHei" panose="020B0503020204020204" pitchFamily="34" charset="-122"/>
            </a:endParaRPr>
          </a:p>
          <a:p>
            <a:pPr algn="l"/>
            <a:endParaRPr lang="en-US" altLang="zh-CN" sz="1600" dirty="0">
              <a:ea typeface="Microsoft YaHei" panose="020B0503020204020204" pitchFamily="34" charset="-122"/>
            </a:endParaRPr>
          </a:p>
          <a:p>
            <a:pPr algn="l"/>
            <a:endParaRPr lang="en-US" altLang="zh-CN" sz="1600" dirty="0">
              <a:ea typeface="Microsoft YaHei" panose="020B0503020204020204" pitchFamily="34" charset="-122"/>
            </a:endParaRPr>
          </a:p>
          <a:p>
            <a:pPr algn="l"/>
            <a:endParaRPr lang="en-US" altLang="zh-CN" sz="1600" dirty="0">
              <a:ea typeface="Microsoft YaHei" panose="020B0503020204020204" pitchFamily="34" charset="-122"/>
            </a:endParaRPr>
          </a:p>
          <a:p>
            <a:pPr algn="l"/>
            <a:endParaRPr lang="en-US" altLang="zh-CN" sz="1600" dirty="0">
              <a:ea typeface="Microsoft YaHei" panose="020B0503020204020204" pitchFamily="34" charset="-122"/>
            </a:endParaRPr>
          </a:p>
          <a:p>
            <a:pPr algn="l"/>
            <a:endParaRPr lang="zh-CN" altLang="en-US" sz="1600" dirty="0">
              <a:ea typeface="Microsoft YaHei" panose="020B0503020204020204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2E2A9A1-5B01-D09A-A825-E5016CF2FEB7}"/>
              </a:ext>
            </a:extLst>
          </p:cNvPr>
          <p:cNvCxnSpPr/>
          <p:nvPr/>
        </p:nvCxnSpPr>
        <p:spPr>
          <a:xfrm>
            <a:off x="8797830" y="3050006"/>
            <a:ext cx="0" cy="378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1556CB85-5552-5459-D3DE-33FD4CABA339}"/>
              </a:ext>
            </a:extLst>
          </p:cNvPr>
          <p:cNvSpPr txBox="1">
            <a:spLocks/>
          </p:cNvSpPr>
          <p:nvPr/>
        </p:nvSpPr>
        <p:spPr>
          <a:xfrm>
            <a:off x="7978416" y="3980756"/>
            <a:ext cx="3439551" cy="1529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dirty="0">
                <a:solidFill>
                  <a:srgbClr val="FF0000"/>
                </a:solidFill>
                <a:ea typeface="Microsoft YaHei" panose="020B0503020204020204" pitchFamily="34" charset="-122"/>
              </a:rPr>
              <a:t>消息类型 </a:t>
            </a:r>
            <a:r>
              <a:rPr lang="zh-CN" altLang="en-US" sz="1600" dirty="0">
                <a:ea typeface="Microsoft YaHei" panose="020B0503020204020204" pitchFamily="34" charset="-122"/>
              </a:rPr>
              <a:t>指的是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pPr algn="l"/>
            <a:r>
              <a:rPr lang="zh-CN" altLang="en-US" sz="1600" dirty="0">
                <a:ea typeface="Microsoft YaHei" panose="020B0503020204020204" pitchFamily="34" charset="-122"/>
              </a:rPr>
              <a:t>他这个</a:t>
            </a:r>
            <a:r>
              <a:rPr lang="en-US" altLang="zh-CN" sz="1600" dirty="0">
                <a:ea typeface="Microsoft YaHei" panose="020B0503020204020204" pitchFamily="34" charset="-122"/>
              </a:rPr>
              <a:t>TZC</a:t>
            </a:r>
            <a:r>
              <a:rPr lang="zh-CN" altLang="en-US" sz="1600" dirty="0">
                <a:ea typeface="Microsoft YaHei" panose="020B0503020204020204" pitchFamily="34" charset="-122"/>
              </a:rPr>
              <a:t>中间件 指定的消息格式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pPr algn="l"/>
            <a:endParaRPr lang="en-US" altLang="zh-CN" sz="1600" dirty="0">
              <a:ea typeface="Microsoft YaHei" panose="020B0503020204020204" pitchFamily="34" charset="-122"/>
            </a:endParaRPr>
          </a:p>
          <a:p>
            <a:pPr algn="l"/>
            <a:r>
              <a:rPr lang="zh-CN" altLang="en-US" sz="1600" dirty="0">
                <a:ea typeface="Microsoft YaHei" panose="020B0503020204020204" pitchFamily="34" charset="-122"/>
              </a:rPr>
              <a:t>必须用 它生成的这个 </a:t>
            </a:r>
            <a:r>
              <a:rPr lang="zh-CN" altLang="en-US" sz="1600" dirty="0">
                <a:solidFill>
                  <a:srgbClr val="FF0000"/>
                </a:solidFill>
                <a:ea typeface="Microsoft YaHei" panose="020B0503020204020204" pitchFamily="34" charset="-122"/>
              </a:rPr>
              <a:t>消息类型 </a:t>
            </a:r>
            <a:endParaRPr lang="en-US" altLang="zh-CN" sz="1600" dirty="0">
              <a:solidFill>
                <a:srgbClr val="FF0000"/>
              </a:solidFill>
              <a:ea typeface="Microsoft YaHei" panose="020B0503020204020204" pitchFamily="34" charset="-122"/>
            </a:endParaRPr>
          </a:p>
          <a:p>
            <a:pPr algn="l"/>
            <a:endParaRPr lang="en-US" altLang="zh-CN" sz="1600" dirty="0">
              <a:ea typeface="Microsoft YaHei" panose="020B0503020204020204" pitchFamily="34" charset="-122"/>
            </a:endParaRPr>
          </a:p>
          <a:p>
            <a:pPr algn="l"/>
            <a:endParaRPr lang="en-US" altLang="zh-CN" sz="1600" dirty="0">
              <a:ea typeface="Microsoft YaHei" panose="020B0503020204020204" pitchFamily="34" charset="-122"/>
            </a:endParaRPr>
          </a:p>
          <a:p>
            <a:pPr algn="l"/>
            <a:endParaRPr lang="en-US" altLang="zh-CN" sz="1600" dirty="0">
              <a:ea typeface="Microsoft YaHei" panose="020B0503020204020204" pitchFamily="34" charset="-122"/>
            </a:endParaRPr>
          </a:p>
          <a:p>
            <a:pPr algn="l"/>
            <a:endParaRPr lang="zh-CN" altLang="en-US" sz="1600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3746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E3948-8F28-F6DB-C382-3831ECAFE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713" y="-76265"/>
            <a:ext cx="9106950" cy="1899050"/>
          </a:xfrm>
        </p:spPr>
        <p:txBody>
          <a:bodyPr>
            <a:normAutofit/>
          </a:bodyPr>
          <a:lstStyle/>
          <a:p>
            <a:pPr algn="l"/>
            <a:br>
              <a:rPr lang="en-US" altLang="zh-CN" sz="1800" dirty="0">
                <a:effectLst/>
                <a:ea typeface="Microsoft YaHei" panose="020B0503020204020204" pitchFamily="34" charset="-122"/>
              </a:rPr>
            </a:br>
            <a:r>
              <a:rPr lang="zh-CN" altLang="en-US" sz="1800" dirty="0">
                <a:effectLst/>
                <a:ea typeface="Microsoft YaHei" panose="020B0503020204020204" pitchFamily="34" charset="-122"/>
              </a:rPr>
              <a:t>一般序列化</a:t>
            </a:r>
            <a:r>
              <a:rPr lang="zh-CN" altLang="zh-CN" sz="1800" dirty="0">
                <a:effectLst/>
                <a:ea typeface="Microsoft YaHei" panose="020B0503020204020204" pitchFamily="34" charset="-122"/>
              </a:rPr>
              <a:t>算法</a:t>
            </a:r>
            <a:r>
              <a:rPr lang="en-US" altLang="zh-CN" sz="1800" dirty="0">
                <a:effectLst/>
                <a:ea typeface="Microsoft YaHei" panose="020B0503020204020204" pitchFamily="34" charset="-122"/>
              </a:rPr>
              <a:t> </a:t>
            </a:r>
            <a:r>
              <a:rPr lang="zh-CN" altLang="zh-CN" sz="1800" dirty="0">
                <a:effectLst/>
                <a:ea typeface="Microsoft YaHei" panose="020B0503020204020204" pitchFamily="34" charset="-122"/>
              </a:rPr>
              <a:t>将所有元素序列化到一个缓冲区中。</a:t>
            </a:r>
            <a:br>
              <a:rPr lang="en-US" altLang="zh-CN" sz="1800" dirty="0">
                <a:effectLst/>
                <a:ea typeface="Microsoft YaHei" panose="020B0503020204020204" pitchFamily="34" charset="-122"/>
              </a:rPr>
            </a:br>
            <a:br>
              <a:rPr lang="en-US" altLang="zh-CN" sz="1800" dirty="0">
                <a:effectLst/>
                <a:ea typeface="Microsoft YaHei" panose="020B0503020204020204" pitchFamily="34" charset="-122"/>
              </a:rPr>
            </a:br>
            <a:r>
              <a:rPr lang="zh-CN" altLang="zh-CN" sz="1800" dirty="0">
                <a:solidFill>
                  <a:srgbClr val="FF0000"/>
                </a:solidFill>
                <a:effectLst/>
                <a:ea typeface="Microsoft YaHei" panose="020B0503020204020204" pitchFamily="34" charset="-122"/>
              </a:rPr>
              <a:t>部分序列化算法</a:t>
            </a:r>
            <a:r>
              <a:rPr lang="en-US" altLang="zh-CN" sz="1800" dirty="0">
                <a:solidFill>
                  <a:srgbClr val="FF0000"/>
                </a:solidFill>
                <a:effectLst/>
                <a:ea typeface="Microsoft YaHei" panose="020B0503020204020204" pitchFamily="34" charset="-122"/>
              </a:rPr>
              <a:t> </a:t>
            </a:r>
            <a:r>
              <a:rPr lang="zh-CN" altLang="zh-CN" sz="1800" dirty="0">
                <a:effectLst/>
                <a:ea typeface="Microsoft YaHei" panose="020B0503020204020204" pitchFamily="34" charset="-122"/>
              </a:rPr>
              <a:t>递归地将不同的元素</a:t>
            </a:r>
            <a:r>
              <a:rPr lang="en-US" altLang="zh-CN" sz="1800" dirty="0">
                <a:ea typeface="Microsoft YaHei" panose="020B0503020204020204" pitchFamily="34" charset="-122"/>
              </a:rPr>
              <a:t> </a:t>
            </a:r>
            <a:r>
              <a:rPr lang="zh-CN" altLang="zh-CN" sz="1800" dirty="0">
                <a:effectLst/>
                <a:ea typeface="Microsoft YaHei" panose="020B0503020204020204" pitchFamily="34" charset="-122"/>
              </a:rPr>
              <a:t>分为</a:t>
            </a:r>
            <a:r>
              <a:rPr lang="zh-CN" altLang="zh-CN" sz="1800" dirty="0">
                <a:solidFill>
                  <a:srgbClr val="FF0000"/>
                </a:solidFill>
                <a:effectLst/>
                <a:ea typeface="Microsoft YaHei" panose="020B0503020204020204" pitchFamily="34" charset="-122"/>
              </a:rPr>
              <a:t>控制部分</a:t>
            </a:r>
            <a:r>
              <a:rPr lang="zh-CN" altLang="zh-CN" sz="1800" dirty="0">
                <a:effectLst/>
                <a:ea typeface="Microsoft YaHei" panose="020B0503020204020204" pitchFamily="34" charset="-122"/>
              </a:rPr>
              <a:t>或</a:t>
            </a:r>
            <a:r>
              <a:rPr lang="zh-CN" altLang="zh-CN" sz="1800" dirty="0">
                <a:solidFill>
                  <a:srgbClr val="FF0000"/>
                </a:solidFill>
                <a:effectLst/>
                <a:ea typeface="Microsoft YaHei" panose="020B0503020204020204" pitchFamily="34" charset="-122"/>
              </a:rPr>
              <a:t>数据部分</a:t>
            </a:r>
            <a:r>
              <a:rPr lang="zh-CN" altLang="zh-CN" sz="1800" dirty="0">
                <a:effectLst/>
                <a:ea typeface="Microsoft YaHei" panose="020B0503020204020204" pitchFamily="34" charset="-122"/>
              </a:rPr>
              <a:t>。</a:t>
            </a:r>
            <a:r>
              <a:rPr lang="zh-CN" altLang="en-US" sz="1800" dirty="0">
                <a:effectLst/>
                <a:ea typeface="Microsoft YaHei" panose="020B0503020204020204" pitchFamily="34" charset="-122"/>
              </a:rPr>
              <a:t>（第四行，第九行）</a:t>
            </a:r>
            <a:br>
              <a:rPr lang="en-US" altLang="zh-CN" sz="1800" dirty="0">
                <a:effectLst/>
                <a:ea typeface="Microsoft YaHei" panose="020B0503020204020204" pitchFamily="34" charset="-122"/>
              </a:rPr>
            </a:br>
            <a:br>
              <a:rPr lang="en-US" altLang="zh-CN" sz="1800" dirty="0">
                <a:effectLst/>
                <a:ea typeface="Microsoft YaHei" panose="020B0503020204020204" pitchFamily="34" charset="-122"/>
              </a:rPr>
            </a:b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F694C60-E413-6245-8533-9E80E2408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64" t="10375"/>
          <a:stretch/>
        </p:blipFill>
        <p:spPr>
          <a:xfrm>
            <a:off x="2515553" y="1269332"/>
            <a:ext cx="6447971" cy="6464733"/>
          </a:xfrm>
        </p:spPr>
      </p:pic>
    </p:spTree>
    <p:extLst>
      <p:ext uri="{BB962C8B-B14F-4D97-AF65-F5344CB8AC3E}">
        <p14:creationId xmlns:p14="http://schemas.microsoft.com/office/powerpoint/2010/main" val="355057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6E327-BB8B-D8DD-4EF9-C316E9922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665" y="81398"/>
            <a:ext cx="7958331" cy="1417787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2000" dirty="0"/>
              <a:t>代码演示 ：易于集成</a:t>
            </a:r>
            <a:br>
              <a:rPr lang="en-US" altLang="zh-CN" sz="2000" dirty="0"/>
            </a:br>
            <a:br>
              <a:rPr lang="en-US" altLang="zh-CN" sz="2000" dirty="0"/>
            </a:br>
            <a:r>
              <a:rPr lang="zh-CN" altLang="en-US" sz="2000" dirty="0"/>
              <a:t>发布者节点 ，只需创建</a:t>
            </a:r>
            <a:r>
              <a:rPr lang="en-US" altLang="zh-CN" sz="2000" dirty="0"/>
              <a:t>Publisher</a:t>
            </a:r>
            <a:r>
              <a:rPr lang="zh-CN" altLang="en-US" sz="2000" dirty="0"/>
              <a:t>类，填入 发布者进程的函数调用</a:t>
            </a:r>
            <a:br>
              <a:rPr lang="en-US" altLang="zh-CN" sz="2000" dirty="0"/>
            </a:br>
            <a:r>
              <a:rPr lang="zh-CN" altLang="en-US" sz="2000" dirty="0"/>
              <a:t>订阅者节点，只需创建</a:t>
            </a:r>
            <a:r>
              <a:rPr lang="en-US" altLang="zh-CN" sz="2000" dirty="0"/>
              <a:t>Subscriber</a:t>
            </a:r>
            <a:r>
              <a:rPr lang="zh-CN" altLang="en-US" sz="2000" dirty="0"/>
              <a:t>类，填入 订阅者进程的函数调用</a:t>
            </a:r>
            <a:br>
              <a:rPr lang="en-US" altLang="zh-CN" sz="2000" dirty="0"/>
            </a:br>
            <a:br>
              <a:rPr lang="en-US" altLang="zh-CN" sz="2000" dirty="0"/>
            </a:br>
            <a:br>
              <a:rPr lang="en-US" altLang="zh-CN" sz="2000" dirty="0"/>
            </a:br>
            <a:endParaRPr lang="zh-CN" altLang="en-US" sz="2000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646FD7BE-8718-5584-50DA-7DE25596A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31" y="1348790"/>
            <a:ext cx="6186047" cy="5390127"/>
          </a:xfrm>
        </p:spPr>
      </p:pic>
    </p:spTree>
    <p:extLst>
      <p:ext uri="{BB962C8B-B14F-4D97-AF65-F5344CB8AC3E}">
        <p14:creationId xmlns:p14="http://schemas.microsoft.com/office/powerpoint/2010/main" val="220047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3E1D9-A464-982B-67F4-F454E9F6A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019" y="128273"/>
            <a:ext cx="1635339" cy="503386"/>
          </a:xfrm>
        </p:spPr>
        <p:txBody>
          <a:bodyPr/>
          <a:lstStyle/>
          <a:p>
            <a:pPr algn="l"/>
            <a:r>
              <a:rPr lang="en-US" altLang="zh-CN" sz="1800" dirty="0">
                <a:effectLst/>
                <a:ea typeface="Microsoft YaHei" panose="020B0503020204020204" pitchFamily="34" charset="-122"/>
              </a:rPr>
              <a:t>1.</a:t>
            </a:r>
            <a:r>
              <a:rPr lang="zh-CN" altLang="zh-CN" sz="1800" dirty="0">
                <a:effectLst/>
                <a:ea typeface="Microsoft YaHei" panose="020B0503020204020204" pitchFamily="34" charset="-122"/>
              </a:rPr>
              <a:t>性能结果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E1748A-E6A0-F260-4E43-AFEF85FC7E63}"/>
              </a:ext>
            </a:extLst>
          </p:cNvPr>
          <p:cNvSpPr txBox="1"/>
          <p:nvPr/>
        </p:nvSpPr>
        <p:spPr>
          <a:xfrm>
            <a:off x="2434344" y="719571"/>
            <a:ext cx="106561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  <a:ea typeface="Microsoft YaHei" panose="020B0503020204020204" pitchFamily="34" charset="-122"/>
                <a:cs typeface="+mj-cs"/>
              </a:rPr>
              <a:t>TZC </a:t>
            </a:r>
            <a:r>
              <a:rPr lang="zh-CN" altLang="en-US" dirty="0">
                <a:latin typeface="+mj-lt"/>
                <a:ea typeface="Microsoft YaHei" panose="020B0503020204020204" pitchFamily="34" charset="-122"/>
                <a:cs typeface="+mj-cs"/>
              </a:rPr>
              <a:t>与 其他方案 性能对比。（其他：共享内存和</a:t>
            </a:r>
            <a:r>
              <a:rPr lang="en-US" altLang="zh-CN" dirty="0">
                <a:latin typeface="+mj-lt"/>
                <a:ea typeface="Microsoft YaHei" panose="020B0503020204020204" pitchFamily="34" charset="-122"/>
                <a:cs typeface="+mj-cs"/>
              </a:rPr>
              <a:t>socket</a:t>
            </a:r>
            <a:r>
              <a:rPr lang="zh-CN" altLang="en-US" dirty="0">
                <a:latin typeface="+mj-lt"/>
                <a:ea typeface="Microsoft YaHei" panose="020B0503020204020204" pitchFamily="34" charset="-122"/>
                <a:cs typeface="+mj-cs"/>
              </a:rPr>
              <a:t>通信方案。 ）</a:t>
            </a:r>
            <a:endParaRPr lang="en-US" altLang="zh-CN" dirty="0">
              <a:latin typeface="+mj-lt"/>
              <a:ea typeface="Microsoft YaHei" panose="020B0503020204020204" pitchFamily="34" charset="-122"/>
              <a:cs typeface="+mj-cs"/>
            </a:endParaRPr>
          </a:p>
          <a:p>
            <a:r>
              <a:rPr lang="en-US" altLang="zh-CN" dirty="0">
                <a:latin typeface="+mj-lt"/>
                <a:ea typeface="Microsoft YaHei" panose="020B0503020204020204" pitchFamily="34" charset="-122"/>
                <a:cs typeface="+mj-cs"/>
              </a:rPr>
              <a:t>TZC</a:t>
            </a:r>
            <a:r>
              <a:rPr lang="zh-CN" altLang="en-US" dirty="0">
                <a:latin typeface="+mj-lt"/>
                <a:ea typeface="Microsoft YaHei" panose="020B0503020204020204" pitchFamily="34" charset="-122"/>
                <a:cs typeface="+mj-cs"/>
              </a:rPr>
              <a:t>在消息大小增加时保持较低的延迟，而其他方案 延迟会随消息大小增加而增加。</a:t>
            </a:r>
            <a:endParaRPr lang="en-US" altLang="zh-CN" dirty="0">
              <a:latin typeface="+mj-lt"/>
              <a:ea typeface="Microsoft YaHei" panose="020B0503020204020204" pitchFamily="34" charset="-122"/>
              <a:cs typeface="+mj-cs"/>
            </a:endParaRPr>
          </a:p>
          <a:p>
            <a:r>
              <a:rPr lang="en-US" altLang="zh-CN" dirty="0">
                <a:latin typeface="+mj-lt"/>
                <a:ea typeface="Microsoft YaHei" panose="020B0503020204020204" pitchFamily="34" charset="-122"/>
                <a:cs typeface="+mj-cs"/>
              </a:rPr>
              <a:t>TZC</a:t>
            </a:r>
            <a:r>
              <a:rPr lang="zh-CN" altLang="en-US" dirty="0">
                <a:latin typeface="+mj-lt"/>
                <a:ea typeface="Microsoft YaHei" panose="020B0503020204020204" pitchFamily="34" charset="-122"/>
                <a:cs typeface="+mj-cs"/>
              </a:rPr>
              <a:t>的性能接近于 进程内通信方法（如</a:t>
            </a:r>
            <a:r>
              <a:rPr lang="en-US" altLang="zh-CN" dirty="0">
                <a:latin typeface="+mj-lt"/>
                <a:ea typeface="Microsoft YaHei" panose="020B0503020204020204" pitchFamily="34" charset="-122"/>
                <a:cs typeface="+mj-cs"/>
              </a:rPr>
              <a:t>ROS-</a:t>
            </a:r>
            <a:r>
              <a:rPr lang="en-US" altLang="zh-CN" dirty="0" err="1">
                <a:latin typeface="+mj-lt"/>
                <a:ea typeface="Microsoft YaHei" panose="020B0503020204020204" pitchFamily="34" charset="-122"/>
                <a:cs typeface="+mj-cs"/>
              </a:rPr>
              <a:t>nodelet</a:t>
            </a:r>
            <a:r>
              <a:rPr lang="en-US" altLang="zh-CN" dirty="0">
                <a:latin typeface="+mj-lt"/>
                <a:ea typeface="Microsoft YaHei" panose="020B0503020204020204" pitchFamily="34" charset="-122"/>
                <a:cs typeface="+mj-cs"/>
              </a:rPr>
              <a:t> </a:t>
            </a:r>
            <a:r>
              <a:rPr lang="zh-CN" altLang="en-US" dirty="0">
                <a:latin typeface="+mj-lt"/>
                <a:ea typeface="Microsoft YaHei" panose="020B0503020204020204" pitchFamily="34" charset="-122"/>
                <a:cs typeface="+mj-cs"/>
              </a:rPr>
              <a:t>和 </a:t>
            </a:r>
            <a:r>
              <a:rPr lang="en-US" altLang="zh-CN" dirty="0">
                <a:latin typeface="+mj-lt"/>
                <a:ea typeface="Microsoft YaHei" panose="020B0503020204020204" pitchFamily="34" charset="-122"/>
                <a:cs typeface="+mj-cs"/>
              </a:rPr>
              <a:t>ROS2-intra)</a:t>
            </a:r>
            <a:r>
              <a:rPr lang="zh-CN" altLang="en-US" dirty="0">
                <a:latin typeface="+mj-lt"/>
                <a:ea typeface="Microsoft YaHei" panose="020B0503020204020204" pitchFamily="34" charset="-122"/>
                <a:cs typeface="+mj-cs"/>
              </a:rPr>
              <a:t>。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C668662-95ED-24F0-AEBD-C1824E08A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48" y="1730814"/>
            <a:ext cx="4502166" cy="2747216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C7FA13-7518-F218-33C0-7C881108E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714" y="1742356"/>
            <a:ext cx="4547950" cy="273567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F9DA5F7-2437-6A2E-69AF-9504ECF49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548" y="4410127"/>
            <a:ext cx="3899828" cy="23196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1ED2BD7-80C1-44CB-1C98-D760FC82444B}"/>
              </a:ext>
            </a:extLst>
          </p:cNvPr>
          <p:cNvSpPr txBox="1"/>
          <p:nvPr/>
        </p:nvSpPr>
        <p:spPr>
          <a:xfrm>
            <a:off x="4955376" y="4656000"/>
            <a:ext cx="74595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600" dirty="0">
                <a:effectLst/>
                <a:ea typeface="Microsoft YaHei" panose="020B0503020204020204" pitchFamily="34" charset="-122"/>
              </a:rPr>
              <a:t>基准测试的性能结果。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600" dirty="0">
                <a:effectLst/>
                <a:ea typeface="Microsoft YaHei" panose="020B0503020204020204" pitchFamily="34" charset="-122"/>
              </a:rPr>
              <a:t>每个订阅者将记录</a:t>
            </a:r>
            <a:r>
              <a:rPr lang="en-US" altLang="zh-CN" sz="1600" dirty="0">
                <a:effectLst/>
                <a:ea typeface="Microsoft YaHei" panose="020B0503020204020204" pitchFamily="34" charset="-122"/>
              </a:rPr>
              <a:t>: </a:t>
            </a:r>
            <a:r>
              <a:rPr lang="zh-CN" altLang="zh-CN" sz="1600" dirty="0">
                <a:effectLst/>
                <a:ea typeface="Microsoft YaHei" panose="020B0503020204020204" pitchFamily="34" charset="-122"/>
              </a:rPr>
              <a:t>延迟并在收到每条消息后丢弃该消息。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600" dirty="0">
                <a:effectLst/>
                <a:ea typeface="Microsoft YaHei" panose="020B0503020204020204" pitchFamily="34" charset="-122"/>
              </a:rPr>
              <a:t>第一个组中，</a:t>
            </a:r>
            <a:r>
              <a:rPr lang="zh-CN" altLang="zh-CN" sz="1600" dirty="0">
                <a:solidFill>
                  <a:srgbClr val="159BFF"/>
                </a:solidFill>
                <a:effectLst/>
                <a:ea typeface="Microsoft YaHei" panose="020B0503020204020204" pitchFamily="34" charset="-122"/>
              </a:rPr>
              <a:t>TZC-ROS</a:t>
            </a:r>
            <a:r>
              <a:rPr lang="en-US" altLang="zh-CN" sz="1600" dirty="0">
                <a:solidFill>
                  <a:srgbClr val="159BFF"/>
                </a:solidFill>
                <a:effectLst/>
                <a:ea typeface="Microsoft YaHei" panose="020B0503020204020204" pitchFamily="34" charset="-122"/>
              </a:rPr>
              <a:t> </a:t>
            </a:r>
            <a:r>
              <a:rPr lang="zh-CN" altLang="zh-CN" sz="1600" dirty="0">
                <a:effectLst/>
                <a:ea typeface="Calibri" panose="020F0502020204030204" pitchFamily="34" charset="0"/>
              </a:rPr>
              <a:t> </a:t>
            </a:r>
            <a:r>
              <a:rPr lang="zh-CN" altLang="zh-CN" sz="1600" dirty="0">
                <a:effectLst/>
                <a:ea typeface="Microsoft YaHei" panose="020B0503020204020204" pitchFamily="34" charset="-122"/>
              </a:rPr>
              <a:t>的性能比</a:t>
            </a:r>
            <a:r>
              <a:rPr lang="en-US" altLang="zh-CN" sz="1600" dirty="0">
                <a:effectLst/>
                <a:ea typeface="Microsoft YaHei" panose="020B0503020204020204" pitchFamily="34" charset="-122"/>
              </a:rPr>
              <a:t> </a:t>
            </a:r>
            <a:r>
              <a:rPr lang="zh-CN" altLang="zh-CN" sz="1600" dirty="0">
                <a:solidFill>
                  <a:srgbClr val="E84C22"/>
                </a:solidFill>
                <a:effectLst/>
                <a:ea typeface="Calibri" panose="020F0502020204030204" pitchFamily="34" charset="0"/>
              </a:rPr>
              <a:t>ROS</a:t>
            </a:r>
            <a:r>
              <a:rPr lang="en-US" altLang="zh-CN" sz="1600" dirty="0">
                <a:solidFill>
                  <a:srgbClr val="E84C22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zh-CN" altLang="zh-CN" sz="1600" dirty="0">
                <a:effectLst/>
                <a:ea typeface="Microsoft YaHei" panose="020B0503020204020204" pitchFamily="34" charset="-122"/>
              </a:rPr>
              <a:t>和</a:t>
            </a:r>
            <a:r>
              <a:rPr lang="zh-CN" altLang="zh-CN" sz="1600" dirty="0">
                <a:solidFill>
                  <a:srgbClr val="7F6000"/>
                </a:solidFill>
                <a:effectLst/>
                <a:ea typeface="Calibri" panose="020F0502020204030204" pitchFamily="34" charset="0"/>
              </a:rPr>
              <a:t> ETHZ-ASL</a:t>
            </a:r>
            <a:r>
              <a:rPr lang="en-US" altLang="zh-CN" sz="1600" dirty="0">
                <a:solidFill>
                  <a:srgbClr val="7F600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zh-CN" altLang="zh-CN" sz="1600" dirty="0">
                <a:effectLst/>
                <a:ea typeface="Microsoft YaHei" panose="020B0503020204020204" pitchFamily="34" charset="-122"/>
              </a:rPr>
              <a:t>提高两个量级。</a:t>
            </a:r>
            <a:endParaRPr lang="zh-CN" altLang="zh-CN" sz="1600" dirty="0">
              <a:effectLst/>
              <a:ea typeface="Calibri" panose="020F0502020204030204" pitchFamily="34" charset="0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600" dirty="0">
                <a:effectLst/>
                <a:ea typeface="Microsoft YaHei" panose="020B0503020204020204" pitchFamily="34" charset="-122"/>
              </a:rPr>
              <a:t>第二个组中，</a:t>
            </a:r>
            <a:r>
              <a:rPr lang="zh-CN" altLang="zh-CN" sz="1600" dirty="0">
                <a:solidFill>
                  <a:srgbClr val="159BFF"/>
                </a:solidFill>
                <a:effectLst/>
                <a:ea typeface="Microsoft YaHei" panose="020B0503020204020204" pitchFamily="34" charset="-122"/>
              </a:rPr>
              <a:t>TZC-ROS2</a:t>
            </a:r>
            <a:r>
              <a:rPr lang="en-US" altLang="zh-CN" sz="1600" dirty="0">
                <a:solidFill>
                  <a:srgbClr val="159BFF"/>
                </a:solidFill>
                <a:effectLst/>
                <a:ea typeface="Microsoft YaHei" panose="020B0503020204020204" pitchFamily="34" charset="-122"/>
              </a:rPr>
              <a:t> </a:t>
            </a:r>
            <a:r>
              <a:rPr lang="zh-CN" altLang="zh-CN" sz="1600" dirty="0">
                <a:effectLst/>
                <a:ea typeface="Microsoft YaHei" panose="020B0503020204020204" pitchFamily="34" charset="-122"/>
              </a:rPr>
              <a:t>的性能比 </a:t>
            </a:r>
            <a:r>
              <a:rPr lang="zh-CN" altLang="zh-CN" sz="1600" dirty="0">
                <a:solidFill>
                  <a:srgbClr val="E84C22"/>
                </a:solidFill>
                <a:effectLst/>
                <a:ea typeface="Calibri" panose="020F0502020204030204" pitchFamily="34" charset="0"/>
              </a:rPr>
              <a:t>ROS2</a:t>
            </a:r>
            <a:r>
              <a:rPr lang="en-US" altLang="zh-CN" sz="1600" dirty="0">
                <a:solidFill>
                  <a:srgbClr val="E84C22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zh-CN" altLang="zh-CN" sz="1600" dirty="0">
                <a:effectLst/>
                <a:ea typeface="Microsoft YaHei" panose="020B0503020204020204" pitchFamily="34" charset="-122"/>
              </a:rPr>
              <a:t>高出三个数量级。</a:t>
            </a:r>
            <a:endParaRPr lang="zh-CN" altLang="zh-CN" sz="1600" dirty="0">
              <a:effectLst/>
              <a:ea typeface="Calibri" panose="020F0502020204030204" pitchFamily="34" charset="0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600" dirty="0">
                <a:effectLst/>
                <a:ea typeface="Microsoft YaHei" panose="020B0503020204020204" pitchFamily="34" charset="-122"/>
              </a:rPr>
              <a:t>第三个组中，</a:t>
            </a:r>
            <a:r>
              <a:rPr lang="zh-CN" altLang="zh-CN" sz="1600" dirty="0">
                <a:solidFill>
                  <a:srgbClr val="159BFF"/>
                </a:solidFill>
                <a:effectLst/>
                <a:ea typeface="Microsoft YaHei" panose="020B0503020204020204" pitchFamily="34" charset="-122"/>
              </a:rPr>
              <a:t>TZC-RT</a:t>
            </a:r>
            <a:r>
              <a:rPr lang="en-US" altLang="zh-CN" sz="1600" dirty="0">
                <a:solidFill>
                  <a:srgbClr val="159BFF"/>
                </a:solidFill>
                <a:effectLst/>
                <a:ea typeface="Microsoft YaHei" panose="020B0503020204020204" pitchFamily="34" charset="-122"/>
              </a:rPr>
              <a:t>-ROS </a:t>
            </a:r>
            <a:r>
              <a:rPr lang="zh-CN" altLang="zh-CN" sz="1600" dirty="0">
                <a:effectLst/>
                <a:ea typeface="Microsoft YaHei" panose="020B0503020204020204" pitchFamily="34" charset="-122"/>
              </a:rPr>
              <a:t>的性能比 </a:t>
            </a:r>
            <a:r>
              <a:rPr lang="zh-CN" altLang="zh-CN" sz="1600" dirty="0">
                <a:solidFill>
                  <a:srgbClr val="E84C22"/>
                </a:solidFill>
                <a:effectLst/>
                <a:ea typeface="Calibri" panose="020F0502020204030204" pitchFamily="34" charset="0"/>
              </a:rPr>
              <a:t>Ach</a:t>
            </a:r>
            <a:r>
              <a:rPr lang="en-US" altLang="zh-CN" sz="1600" dirty="0">
                <a:solidFill>
                  <a:srgbClr val="E84C22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zh-CN" altLang="zh-CN" sz="1600" dirty="0">
                <a:effectLst/>
                <a:ea typeface="Microsoft YaHei" panose="020B0503020204020204" pitchFamily="34" charset="-122"/>
              </a:rPr>
              <a:t>高出两个数量级。</a:t>
            </a:r>
            <a:endParaRPr lang="zh-CN" altLang="zh-CN" sz="1600" dirty="0">
              <a:effectLst/>
              <a:ea typeface="Calibri" panose="020F0502020204030204" pitchFamily="34" charset="0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600" dirty="0">
                <a:effectLst/>
                <a:ea typeface="Microsoft YaHei" panose="020B0503020204020204" pitchFamily="34" charset="-122"/>
              </a:rPr>
              <a:t>此外，</a:t>
            </a:r>
            <a:r>
              <a:rPr lang="zh-CN" altLang="zh-CN" sz="1600" dirty="0">
                <a:solidFill>
                  <a:srgbClr val="159BFF"/>
                </a:solidFill>
                <a:effectLst/>
                <a:ea typeface="Microsoft YaHei" panose="020B0503020204020204" pitchFamily="34" charset="-122"/>
              </a:rPr>
              <a:t>TZC-ROS </a:t>
            </a:r>
            <a:r>
              <a:rPr lang="zh-CN" altLang="zh-CN" sz="1600" dirty="0">
                <a:effectLst/>
                <a:ea typeface="Microsoft YaHei" panose="020B0503020204020204" pitchFamily="34" charset="-122"/>
              </a:rPr>
              <a:t>和</a:t>
            </a:r>
            <a:r>
              <a:rPr lang="zh-CN" altLang="zh-CN" sz="1600" dirty="0">
                <a:solidFill>
                  <a:srgbClr val="159BFF"/>
                </a:solidFill>
                <a:effectLst/>
                <a:ea typeface="Microsoft YaHei" panose="020B0503020204020204" pitchFamily="34" charset="-122"/>
              </a:rPr>
              <a:t> TZC-ROS2 </a:t>
            </a:r>
            <a:r>
              <a:rPr lang="zh-CN" altLang="zh-CN" sz="1600" dirty="0">
                <a:effectLst/>
                <a:ea typeface="Microsoft YaHei" panose="020B0503020204020204" pitchFamily="34" charset="-122"/>
              </a:rPr>
              <a:t>的结果相当于到</a:t>
            </a:r>
            <a:r>
              <a:rPr lang="en-US" altLang="zh-CN" sz="1600" dirty="0">
                <a:effectLst/>
                <a:ea typeface="Microsoft YaHei" panose="020B0503020204020204" pitchFamily="34" charset="-122"/>
              </a:rPr>
              <a:t> </a:t>
            </a:r>
            <a:r>
              <a:rPr lang="zh-CN" altLang="zh-CN" sz="1600" dirty="0">
                <a:solidFill>
                  <a:srgbClr val="538135"/>
                </a:solidFill>
                <a:effectLst/>
                <a:ea typeface="Microsoft YaHei" panose="020B0503020204020204" pitchFamily="34" charset="-122"/>
              </a:rPr>
              <a:t>进程内通信方法</a:t>
            </a:r>
            <a:r>
              <a:rPr lang="zh-CN" altLang="zh-CN" sz="1600" dirty="0">
                <a:effectLst/>
                <a:ea typeface="Microsoft YaHe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99099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572EF-B7E5-EBAE-E9D0-585F17A1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304" y="116241"/>
            <a:ext cx="1773702" cy="461276"/>
          </a:xfrm>
        </p:spPr>
        <p:txBody>
          <a:bodyPr/>
          <a:lstStyle/>
          <a:p>
            <a:pPr algn="l"/>
            <a:r>
              <a:rPr lang="en-US" altLang="zh-CN" sz="1800" dirty="0">
                <a:ea typeface="Microsoft YaHei" panose="020B0503020204020204" pitchFamily="34" charset="-122"/>
              </a:rPr>
              <a:t>2.</a:t>
            </a:r>
            <a:r>
              <a:rPr lang="zh-CN" altLang="zh-CN" sz="1800" dirty="0">
                <a:ea typeface="Microsoft YaHei" panose="020B0503020204020204" pitchFamily="34" charset="-122"/>
              </a:rPr>
              <a:t>可靠性结果</a:t>
            </a:r>
            <a:endParaRPr lang="zh-CN" altLang="en-US" sz="1800" dirty="0">
              <a:ea typeface="Microsoft YaHei" panose="020B0503020204020204" pitchFamily="34" charset="-122"/>
            </a:endParaRP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81062F96-D87B-EFFF-7FD8-0E861C794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408" y="732103"/>
            <a:ext cx="8496591" cy="5866523"/>
          </a:xfrm>
        </p:spPr>
      </p:pic>
    </p:spTree>
    <p:extLst>
      <p:ext uri="{BB962C8B-B14F-4D97-AF65-F5344CB8AC3E}">
        <p14:creationId xmlns:p14="http://schemas.microsoft.com/office/powerpoint/2010/main" val="2669750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D8DCE-0ADB-41BA-0C3C-08619E24B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04" y="196386"/>
            <a:ext cx="2200824" cy="61167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/>
              <a:t>实际案例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3AECF22-0AC1-A53C-911E-84728516D678}"/>
              </a:ext>
            </a:extLst>
          </p:cNvPr>
          <p:cNvSpPr txBox="1">
            <a:spLocks/>
          </p:cNvSpPr>
          <p:nvPr/>
        </p:nvSpPr>
        <p:spPr>
          <a:xfrm>
            <a:off x="2475451" y="502221"/>
            <a:ext cx="2200824" cy="611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3726829-F8F5-BCE4-7E63-3CEF370F2D7D}"/>
              </a:ext>
            </a:extLst>
          </p:cNvPr>
          <p:cNvSpPr txBox="1"/>
          <p:nvPr/>
        </p:nvSpPr>
        <p:spPr>
          <a:xfrm>
            <a:off x="2475451" y="880245"/>
            <a:ext cx="9001126" cy="1445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Microsoft YaHei" panose="020B0503020204020204" pitchFamily="34" charset="-122"/>
              </a:rPr>
              <a:t>图</a:t>
            </a:r>
            <a:r>
              <a:rPr lang="zh-CN" altLang="zh-CN" sz="1800" dirty="0">
                <a:effectLst/>
                <a:ea typeface="Arial" panose="020B0604020202020204" pitchFamily="34" charset="0"/>
              </a:rPr>
              <a:t>7</a:t>
            </a:r>
            <a:r>
              <a:rPr lang="zh-CN" altLang="zh-CN" sz="1800" dirty="0">
                <a:effectLst/>
                <a:ea typeface="Microsoft YaHei" panose="020B0503020204020204" pitchFamily="34" charset="-122"/>
              </a:rPr>
              <a:t>展示了一个刹车距离实验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  <a:p>
            <a:pPr marL="0" marR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Microsoft YaHei" panose="020B0503020204020204" pitchFamily="34" charset="-122"/>
              </a:rPr>
              <a:t>使用</a:t>
            </a:r>
            <a:r>
              <a:rPr lang="zh-CN" altLang="zh-CN" sz="1800" dirty="0">
                <a:effectLst/>
                <a:ea typeface="Arial" panose="020B0604020202020204" pitchFamily="34" charset="0"/>
              </a:rPr>
              <a:t>TZC</a:t>
            </a:r>
            <a:r>
              <a:rPr lang="zh-CN" altLang="zh-CN" sz="1800" dirty="0">
                <a:effectLst/>
                <a:ea typeface="Microsoft YaHei" panose="020B0503020204020204" pitchFamily="34" charset="-122"/>
              </a:rPr>
              <a:t>相比</a:t>
            </a:r>
            <a:r>
              <a:rPr lang="zh-CN" altLang="zh-CN" sz="1800" dirty="0">
                <a:effectLst/>
                <a:ea typeface="Arial" panose="020B0604020202020204" pitchFamily="34" charset="0"/>
              </a:rPr>
              <a:t>ROS</a:t>
            </a:r>
            <a:r>
              <a:rPr lang="zh-CN" altLang="zh-CN" sz="1800" dirty="0">
                <a:effectLst/>
                <a:ea typeface="Microsoft YaHei" panose="020B0503020204020204" pitchFamily="34" charset="-122"/>
              </a:rPr>
              <a:t>可减少约</a:t>
            </a:r>
            <a:r>
              <a:rPr lang="zh-CN" altLang="zh-CN" sz="1800" dirty="0">
                <a:effectLst/>
                <a:ea typeface="Arial" panose="020B0604020202020204" pitchFamily="34" charset="0"/>
              </a:rPr>
              <a:t> 10cm</a:t>
            </a:r>
            <a:r>
              <a:rPr lang="zh-CN" altLang="zh-CN" sz="1800" dirty="0">
                <a:effectLst/>
                <a:ea typeface="Microsoft YaHei" panose="020B0503020204020204" pitchFamily="34" charset="-122"/>
              </a:rPr>
              <a:t>的刹车距离，</a:t>
            </a:r>
            <a:r>
              <a:rPr lang="zh-CN" altLang="en-US" sz="1800" dirty="0">
                <a:effectLst/>
                <a:ea typeface="Microsoft YaHei" panose="020B0503020204020204" pitchFamily="34" charset="-122"/>
              </a:rPr>
              <a:t>因为</a:t>
            </a:r>
            <a:r>
              <a:rPr lang="zh-CN" altLang="zh-CN" sz="1800" dirty="0">
                <a:effectLst/>
                <a:ea typeface="Arial" panose="020B0604020202020204" pitchFamily="34" charset="0"/>
              </a:rPr>
              <a:t>TZC</a:t>
            </a:r>
            <a:r>
              <a:rPr lang="zh-CN" altLang="zh-CN" sz="1800" dirty="0">
                <a:effectLst/>
                <a:ea typeface="Microsoft YaHei" panose="020B0503020204020204" pitchFamily="34" charset="-122"/>
              </a:rPr>
              <a:t>降低了消息传输延迟。</a:t>
            </a:r>
            <a:r>
              <a:rPr lang="zh-CN" altLang="zh-CN" sz="1800" dirty="0">
                <a:effectLst/>
                <a:ea typeface="Arial" panose="020B0604020202020204" pitchFamily="34" charset="0"/>
              </a:rPr>
              <a:t> </a:t>
            </a:r>
            <a:endParaRPr lang="zh-CN" altLang="zh-CN" sz="1800" dirty="0"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Microsoft YaHei" panose="020B0503020204020204" pitchFamily="34" charset="-122"/>
              </a:rPr>
              <a:t>图</a:t>
            </a:r>
            <a:r>
              <a:rPr lang="zh-CN" altLang="zh-CN" sz="1800" dirty="0">
                <a:effectLst/>
                <a:ea typeface="Arial" panose="020B0604020202020204" pitchFamily="34" charset="0"/>
              </a:rPr>
              <a:t>8</a:t>
            </a:r>
            <a:r>
              <a:rPr lang="zh-CN" altLang="zh-CN" sz="1800" dirty="0">
                <a:effectLst/>
                <a:ea typeface="Microsoft YaHei" panose="020B0503020204020204" pitchFamily="34" charset="-122"/>
              </a:rPr>
              <a:t>展示了一个原地旋转实验</a:t>
            </a:r>
            <a:endParaRPr lang="en-US" altLang="zh-CN" sz="1800" dirty="0">
              <a:effectLst/>
              <a:ea typeface="Microsoft YaHei" panose="020B0503020204020204" pitchFamily="34" charset="-122"/>
            </a:endParaRPr>
          </a:p>
          <a:p>
            <a:pPr marL="0" marR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ea typeface="Microsoft YaHei" panose="020B0503020204020204" pitchFamily="34" charset="-122"/>
              </a:rPr>
              <a:t>使用</a:t>
            </a:r>
            <a:r>
              <a:rPr lang="zh-CN" altLang="zh-CN" sz="1800" dirty="0">
                <a:effectLst/>
                <a:ea typeface="Arial" panose="020B0604020202020204" pitchFamily="34" charset="0"/>
              </a:rPr>
              <a:t>TZC</a:t>
            </a:r>
            <a:r>
              <a:rPr lang="zh-CN" altLang="en-US" dirty="0">
                <a:ea typeface="Microsoft YaHei" panose="020B0503020204020204" pitchFamily="34" charset="-122"/>
              </a:rPr>
              <a:t>的</a:t>
            </a:r>
            <a:r>
              <a:rPr lang="zh-CN" altLang="zh-CN" sz="1800" dirty="0">
                <a:effectLst/>
                <a:ea typeface="Microsoft YaHei" panose="020B0503020204020204" pitchFamily="34" charset="-122"/>
              </a:rPr>
              <a:t>机器人停止旋转角度更准确，</a:t>
            </a:r>
            <a:r>
              <a:rPr lang="zh-CN" altLang="en-US" sz="1800" dirty="0">
                <a:effectLst/>
                <a:ea typeface="Microsoft YaHei" panose="020B0503020204020204" pitchFamily="34" charset="-122"/>
              </a:rPr>
              <a:t>因为</a:t>
            </a:r>
            <a:r>
              <a:rPr lang="zh-CN" altLang="zh-CN" sz="1800" dirty="0">
                <a:effectLst/>
                <a:ea typeface="Arial" panose="020B0604020202020204" pitchFamily="34" charset="0"/>
              </a:rPr>
              <a:t>TZC</a:t>
            </a:r>
            <a:r>
              <a:rPr lang="zh-CN" altLang="zh-CN" sz="1800" dirty="0">
                <a:effectLst/>
                <a:ea typeface="Microsoft YaHei" panose="020B0503020204020204" pitchFamily="34" charset="-122"/>
              </a:rPr>
              <a:t>更可靠，不会丢失关键帧。</a:t>
            </a:r>
            <a:endParaRPr lang="zh-CN" altLang="zh-CN" sz="1800" dirty="0">
              <a:effectLst/>
              <a:ea typeface="Calibri" panose="020F0502020204030204" pitchFamily="34" charset="0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EF034008-DAB9-906C-CFD5-E5193CB074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" y="2809374"/>
            <a:ext cx="5774811" cy="298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899E080-E5A8-074E-5CB8-EBBF10162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448" y="2737185"/>
            <a:ext cx="4991357" cy="34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74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03BE50-8AD3-5FA5-5C14-D83B1AA9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9989"/>
            <a:ext cx="7958331" cy="611670"/>
          </a:xfrm>
        </p:spPr>
        <p:txBody>
          <a:bodyPr/>
          <a:lstStyle/>
          <a:p>
            <a:pPr algn="l"/>
            <a:r>
              <a:rPr lang="en-US" altLang="zh-CN" dirty="0"/>
              <a:t>TZC</a:t>
            </a:r>
            <a:r>
              <a:rPr lang="zh-CN" altLang="en-US" dirty="0"/>
              <a:t>兼容 </a:t>
            </a:r>
            <a:r>
              <a:rPr lang="en-US" altLang="zh-CN" dirty="0"/>
              <a:t>ROS</a:t>
            </a:r>
            <a:r>
              <a:rPr lang="zh-CN" altLang="en-US" dirty="0"/>
              <a:t>消息情况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3F53CA-F06A-C35D-459C-5723167C8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259" y="728844"/>
            <a:ext cx="6888168" cy="3997325"/>
          </a:xfr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73A81C5-1008-5054-DD5F-E56D05DC0546}"/>
              </a:ext>
            </a:extLst>
          </p:cNvPr>
          <p:cNvSpPr txBox="1">
            <a:spLocks/>
          </p:cNvSpPr>
          <p:nvPr/>
        </p:nvSpPr>
        <p:spPr>
          <a:xfrm>
            <a:off x="1204748" y="5015331"/>
            <a:ext cx="9365391" cy="15360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/>
              <a:t>消息总数：</a:t>
            </a:r>
            <a:r>
              <a:rPr lang="en-US" altLang="zh-CN" sz="2000" dirty="0"/>
              <a:t>358</a:t>
            </a:r>
            <a:r>
              <a:rPr lang="zh-CN" altLang="en-US" sz="2000" dirty="0"/>
              <a:t>个</a:t>
            </a:r>
            <a:r>
              <a:rPr lang="en-US" altLang="zh-CN" sz="2000" dirty="0"/>
              <a:t>  </a:t>
            </a:r>
            <a:r>
              <a:rPr lang="zh-CN" altLang="en-US" sz="2000" dirty="0"/>
              <a:t>，需要支持的消息（消息内 包含可变长度数组）</a:t>
            </a:r>
            <a:r>
              <a:rPr lang="en-US" altLang="zh-CN" sz="2000" dirty="0"/>
              <a:t>104</a:t>
            </a:r>
            <a:r>
              <a:rPr lang="zh-CN" altLang="en-US" sz="2000" dirty="0"/>
              <a:t>个</a:t>
            </a:r>
            <a:endParaRPr lang="en-US" altLang="zh-CN" sz="2000" dirty="0"/>
          </a:p>
          <a:p>
            <a:pPr algn="l"/>
            <a:r>
              <a:rPr lang="zh-CN" altLang="en-US" sz="2000" dirty="0"/>
              <a:t>测试结果：支持的包</a:t>
            </a:r>
            <a:r>
              <a:rPr lang="en-US" altLang="zh-CN" sz="2000" dirty="0"/>
              <a:t>98</a:t>
            </a:r>
            <a:r>
              <a:rPr lang="zh-CN" altLang="en-US" sz="2000" dirty="0"/>
              <a:t>个</a:t>
            </a:r>
            <a:r>
              <a:rPr lang="en-US" altLang="zh-CN" sz="2000" dirty="0"/>
              <a:t> </a:t>
            </a:r>
            <a:r>
              <a:rPr lang="zh-CN" altLang="en-US" sz="2000" dirty="0"/>
              <a:t>不支持的包</a:t>
            </a:r>
            <a:r>
              <a:rPr lang="en-US" altLang="zh-CN" sz="2000" dirty="0"/>
              <a:t>6</a:t>
            </a:r>
            <a:r>
              <a:rPr lang="zh-CN" altLang="en-US" sz="2000" dirty="0"/>
              <a:t>个 </a:t>
            </a:r>
            <a:endParaRPr lang="en-US" altLang="zh-CN" sz="2000" dirty="0"/>
          </a:p>
          <a:p>
            <a:pPr algn="l"/>
            <a:r>
              <a:rPr lang="zh-CN" altLang="en-US" sz="2000" dirty="0"/>
              <a:t>不支持原因 ，</a:t>
            </a:r>
            <a:endParaRPr lang="en-US" altLang="zh-CN" sz="2000" dirty="0"/>
          </a:p>
          <a:p>
            <a:pPr algn="l"/>
            <a:r>
              <a:rPr lang="en-US" altLang="zh-CN" sz="2000" dirty="0"/>
              <a:t>1.</a:t>
            </a:r>
            <a:r>
              <a:rPr lang="zh-CN" altLang="en-US" sz="2000" dirty="0"/>
              <a:t>使用字符串作为标识或调试信息，三个</a:t>
            </a:r>
            <a:endParaRPr lang="en-US" altLang="zh-CN" sz="2000" dirty="0"/>
          </a:p>
          <a:p>
            <a:pPr algn="l"/>
            <a:r>
              <a:rPr lang="en-US" altLang="zh-CN" sz="2000" dirty="0"/>
              <a:t>2.</a:t>
            </a:r>
            <a:r>
              <a:rPr lang="zh-CN" altLang="en-US" sz="2000" dirty="0"/>
              <a:t>与</a:t>
            </a:r>
            <a:r>
              <a:rPr lang="en-US" altLang="zh-CN" sz="2000" dirty="0" err="1"/>
              <a:t>KeyValue</a:t>
            </a:r>
            <a:r>
              <a:rPr lang="zh-CN" altLang="en-US" sz="2000" dirty="0"/>
              <a:t>相关联，三个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407CCB-B46E-AD0C-EDEE-352FB8B95752}"/>
              </a:ext>
            </a:extLst>
          </p:cNvPr>
          <p:cNvSpPr txBox="1"/>
          <p:nvPr/>
        </p:nvSpPr>
        <p:spPr>
          <a:xfrm>
            <a:off x="8163427" y="1471430"/>
            <a:ext cx="38229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测试以下</a:t>
            </a:r>
            <a:r>
              <a:rPr lang="en-US" altLang="zh-CN" dirty="0"/>
              <a:t>6</a:t>
            </a:r>
            <a:r>
              <a:rPr lang="zh-CN" altLang="en-US" dirty="0"/>
              <a:t>个  常用的</a:t>
            </a:r>
            <a:r>
              <a:rPr lang="en-US" altLang="zh-CN" dirty="0"/>
              <a:t>ROS</a:t>
            </a:r>
            <a:r>
              <a:rPr lang="zh-CN" altLang="en-US" dirty="0"/>
              <a:t>包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common msgs .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image transport plugins .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neonavigation msgs .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tuw msgs .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astuff sensor msgs .</a:t>
            </a:r>
            <a:endParaRPr lang="en-US" altLang="zh-CN" dirty="0"/>
          </a:p>
          <a:p>
            <a:r>
              <a:rPr lang="en-US" altLang="zh-CN" dirty="0"/>
              <a:t>6.</a:t>
            </a:r>
            <a:r>
              <a:rPr lang="zh-CN" altLang="en-US" dirty="0"/>
              <a:t>automotive autonomy msgs. </a:t>
            </a:r>
          </a:p>
        </p:txBody>
      </p:sp>
    </p:spTree>
    <p:extLst>
      <p:ext uri="{BB962C8B-B14F-4D97-AF65-F5344CB8AC3E}">
        <p14:creationId xmlns:p14="http://schemas.microsoft.com/office/powerpoint/2010/main" val="9280881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麦迪逊">
  <a:themeElements>
    <a:clrScheme name="麦迪逊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麦迪逊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发光边缘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TM16401375[[fn=麦迪逊]]</Template>
  <TotalTime>1688</TotalTime>
  <Words>615</Words>
  <Application>Microsoft Office PowerPoint</Application>
  <PresentationFormat>宽屏</PresentationFormat>
  <Paragraphs>63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-apple-system</vt:lpstr>
      <vt:lpstr>微软雅黑</vt:lpstr>
      <vt:lpstr>Arial</vt:lpstr>
      <vt:lpstr>Calibri</vt:lpstr>
      <vt:lpstr>MS Shell Dlg 2</vt:lpstr>
      <vt:lpstr>Wingdings</vt:lpstr>
      <vt:lpstr>Wingdings 3</vt:lpstr>
      <vt:lpstr>麦迪逊</vt:lpstr>
      <vt:lpstr>ROS系统中  进程间高效通信 中间件  基于 部分序列化方案 实现  fficient Inter-Process Communication for Robotics Middlewarewith Partial Serialization </vt:lpstr>
      <vt:lpstr>复制和序列化操作的数量 与订户数量sub相关联。  基于共享内存的中间件，通常优于基于套接字的中间件。  TZC 成功地将大部分消息的操作次数减少到零，对于大部分消息。 </vt:lpstr>
      <vt:lpstr>我们将每个消息分成两部分:  控制部分，数据量较小，序列化后通过socket的IPC方式传输。 数据部分，数据量较大，通过共享内存共享。</vt:lpstr>
      <vt:lpstr> 一般序列化算法 将所有元素序列化到一个缓冲区中。  部分序列化算法 递归地将不同的元素 分为控制部分或数据部分。（第四行，第九行）  </vt:lpstr>
      <vt:lpstr>代码演示 ：易于集成  发布者节点 ，只需创建Publisher类，填入 发布者进程的函数调用 订阅者节点，只需创建Subscriber类，填入 订阅者进程的函数调用   </vt:lpstr>
      <vt:lpstr>1.性能结果</vt:lpstr>
      <vt:lpstr>2.可靠性结果</vt:lpstr>
      <vt:lpstr>实际案例</vt:lpstr>
      <vt:lpstr>TZC兼容 ROS消息情况</vt:lpstr>
      <vt:lpstr> 项目代码   https://github.com/Jrdevil-Wang/tzc_transport?tab=readme-ov-file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云展 黄</dc:creator>
  <cp:lastModifiedBy>云展 黄</cp:lastModifiedBy>
  <cp:revision>69</cp:revision>
  <dcterms:created xsi:type="dcterms:W3CDTF">2024-09-02T08:41:22Z</dcterms:created>
  <dcterms:modified xsi:type="dcterms:W3CDTF">2024-09-04T03:50:11Z</dcterms:modified>
</cp:coreProperties>
</file>